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Uncovering insights from 3,900 purchases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438" y="507563"/>
            <a:ext cx="6176367" cy="576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Business Recommendations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5438" y="1452563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3F465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5943" y="1867376"/>
            <a:ext cx="276582" cy="2765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67339" y="163687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Boost Subscriptions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567339" y="2035612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benefits for subscribers.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45438" y="2743319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3F465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5943" y="3158133"/>
            <a:ext cx="276582" cy="2765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67339" y="2927628"/>
            <a:ext cx="3029783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Loyalty Programs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1567339" y="3326368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repeat buyers to foster loyalty.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645438" y="4034076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3F4652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943" y="4448889"/>
            <a:ext cx="276582" cy="27658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67339" y="4218384"/>
            <a:ext cx="2549128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Review Discount Policy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1567339" y="4617125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sales boosts with margin control.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45438" y="5324832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3F4652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943" y="5739646"/>
            <a:ext cx="276582" cy="27658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67339" y="5509141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 Positioning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1567339" y="5907881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top-rated and best-selling products.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645438" y="6615589"/>
            <a:ext cx="737592" cy="1106448"/>
          </a:xfrm>
          <a:prstGeom prst="roundRect">
            <a:avLst>
              <a:gd name="adj" fmla="val 360034"/>
            </a:avLst>
          </a:prstGeom>
          <a:solidFill>
            <a:srgbClr val="3F4652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5943" y="7030403"/>
            <a:ext cx="276582" cy="27658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567339" y="6799898"/>
            <a:ext cx="2305169" cy="288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Targeted Marketing</a:t>
            </a:r>
            <a:endParaRPr lang="en-US" sz="1800" dirty="0"/>
          </a:p>
        </p:txBody>
      </p:sp>
      <p:sp>
        <p:nvSpPr>
          <p:cNvPr id="22" name="Text 15"/>
          <p:cNvSpPr/>
          <p:nvPr/>
        </p:nvSpPr>
        <p:spPr>
          <a:xfrm>
            <a:off x="1567339" y="7198638"/>
            <a:ext cx="1241762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high-revenue age groups and express-shipping users.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62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85311"/>
            <a:ext cx="3664744" cy="2403396"/>
          </a:xfrm>
          <a:prstGeom prst="roundRect">
            <a:avLst>
              <a:gd name="adj" fmla="val 6087"/>
            </a:avLst>
          </a:prstGeom>
          <a:solidFill>
            <a:srgbClr val="202733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454831"/>
            <a:ext cx="3664744" cy="12192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340" y="2145149"/>
            <a:ext cx="680442" cy="6804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76414" y="231528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6537484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Transactional Data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537484" y="3542705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Analysis of 3,900 purchases across categories.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10171748" y="2485311"/>
            <a:ext cx="3664863" cy="2403396"/>
          </a:xfrm>
          <a:prstGeom prst="roundRect">
            <a:avLst>
              <a:gd name="adj" fmla="val 6087"/>
            </a:avLst>
          </a:prstGeom>
          <a:solidFill>
            <a:srgbClr val="202733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748" y="2454831"/>
            <a:ext cx="3664863" cy="121920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3898" y="2145149"/>
            <a:ext cx="680442" cy="68044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1867971" y="231528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7"/>
          <p:cNvSpPr/>
          <p:nvPr/>
        </p:nvSpPr>
        <p:spPr>
          <a:xfrm>
            <a:off x="10429042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Uncover Insights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429042" y="3542705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Spending patterns, customer segments, product preferences.</a:t>
            </a:r>
            <a:endParaRPr lang="en-US" sz="1750" dirty="0"/>
          </a:p>
        </p:txBody>
      </p:sp>
      <p:sp>
        <p:nvSpPr>
          <p:cNvPr id="16" name="Shape 9"/>
          <p:cNvSpPr/>
          <p:nvPr/>
        </p:nvSpPr>
        <p:spPr>
          <a:xfrm>
            <a:off x="6280190" y="5455682"/>
            <a:ext cx="7556421" cy="1677591"/>
          </a:xfrm>
          <a:prstGeom prst="roundRect">
            <a:avLst>
              <a:gd name="adj" fmla="val 8721"/>
            </a:avLst>
          </a:prstGeom>
          <a:solidFill>
            <a:srgbClr val="202733"/>
          </a:solidFill>
          <a:ln/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425202"/>
            <a:ext cx="7556421" cy="121920"/>
          </a:xfrm>
          <a:prstGeom prst="rect">
            <a:avLst/>
          </a:prstGeom>
        </p:spPr>
      </p:pic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8179" y="5115520"/>
            <a:ext cx="680442" cy="680442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922252" y="528566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1"/>
          <p:cNvSpPr/>
          <p:nvPr/>
        </p:nvSpPr>
        <p:spPr>
          <a:xfrm>
            <a:off x="6537484" y="6022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Decisions</a:t>
            </a:r>
            <a:endParaRPr lang="en-US" sz="2200" dirty="0"/>
          </a:p>
        </p:txBody>
      </p:sp>
      <p:sp>
        <p:nvSpPr>
          <p:cNvPr id="21" name="Text 12"/>
          <p:cNvSpPr/>
          <p:nvPr/>
        </p:nvSpPr>
        <p:spPr>
          <a:xfrm>
            <a:off x="6537484" y="6513076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Guide business growth and future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850" y="406122"/>
            <a:ext cx="3692247" cy="461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Summary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6850" y="1236702"/>
            <a:ext cx="1846064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16850" y="1615083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demographics (Age, Gender, Location, Subscription)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16850" y="1902976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Purchase details (Item, Category, Amount, Season, Size, Color)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16850" y="2190869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Shopping behavior (Discount, Promo, Previous Purchases, Frequency, Review, Shipping)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502962" y="1236702"/>
            <a:ext cx="1846064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Snapshot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502962" y="1615083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Rows: 3,900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502962" y="1902976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Columns: 18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7502962" y="2190869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Missing Data: 37 values in Review Rating</a:t>
            </a:r>
            <a:endParaRPr lang="en-US" sz="11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2962" y="2593181"/>
            <a:ext cx="6618208" cy="66182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Exploratory Data Analysis (Python)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8358" y="2540913"/>
            <a:ext cx="354687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Loading &amp; Exploration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098358" y="3018473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Pandas import, df.info(), .describe() for structure.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9835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Cleaning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098358" y="4343757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 nulls, impute missing Review Ratings (median).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9835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Feature Engineering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098358" y="5669042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 groups, purchase frequency, column standardization.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9835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Database Integration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098358" y="6994327"/>
            <a:ext cx="627257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to PostgreSQL, load cleaned data for SQL analysis.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12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Analysis (SQL)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30147"/>
            <a:ext cx="3664744" cy="2577108"/>
          </a:xfrm>
          <a:prstGeom prst="roundRect">
            <a:avLst>
              <a:gd name="adj" fmla="val 1320"/>
            </a:avLst>
          </a:prstGeom>
          <a:solidFill>
            <a:srgbClr val="3F465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2356961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544008"/>
            <a:ext cx="306110" cy="30611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06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20604" y="3754636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Female: $75,191, Male: $157,890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4685348" y="2130147"/>
            <a:ext cx="3664863" cy="2577108"/>
          </a:xfrm>
          <a:prstGeom prst="roundRect">
            <a:avLst>
              <a:gd name="adj" fmla="val 1320"/>
            </a:avLst>
          </a:prstGeom>
          <a:solidFill>
            <a:srgbClr val="3F4652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162" y="2356961"/>
            <a:ext cx="680442" cy="680442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9328" y="2544008"/>
            <a:ext cx="306110" cy="30611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912162" y="3264218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4912162" y="410896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839 customers identified.</a:t>
            </a:r>
            <a:endParaRPr lang="en-US" sz="1750" dirty="0"/>
          </a:p>
        </p:txBody>
      </p:sp>
      <p:sp>
        <p:nvSpPr>
          <p:cNvPr id="14" name="Shape 7"/>
          <p:cNvSpPr/>
          <p:nvPr/>
        </p:nvSpPr>
        <p:spPr>
          <a:xfrm>
            <a:off x="793790" y="4934069"/>
            <a:ext cx="7556421" cy="2214205"/>
          </a:xfrm>
          <a:prstGeom prst="roundRect">
            <a:avLst>
              <a:gd name="adj" fmla="val 1537"/>
            </a:avLst>
          </a:prstGeom>
          <a:solidFill>
            <a:srgbClr val="3F4652"/>
          </a:solidFill>
          <a:ln/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604" y="5160883"/>
            <a:ext cx="680442" cy="680442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7770" y="5347930"/>
            <a:ext cx="306110" cy="30611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020604" y="6068139"/>
            <a:ext cx="33224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1020604" y="655855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Gloves (3.86), Sandals (3.84), Boots (3.82), Hat (3.80), Skirt (3.78)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1016" y="401479"/>
            <a:ext cx="6662499" cy="456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SQL Insights: Shipping &amp; Subscriptions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11016" y="1222653"/>
            <a:ext cx="2339221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Shipping Type Comparison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511016" y="1614964"/>
            <a:ext cx="6626066" cy="862727"/>
          </a:xfrm>
          <a:prstGeom prst="roundRect">
            <a:avLst>
              <a:gd name="adj" fmla="val 25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18636" y="1622584"/>
            <a:ext cx="6610826" cy="4237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64607" y="1717715"/>
            <a:ext cx="3009662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3973830" y="1717715"/>
            <a:ext cx="3009662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$58.46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518636" y="2046327"/>
            <a:ext cx="6610826" cy="4237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664607" y="2141458"/>
            <a:ext cx="3009662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3973830" y="2141458"/>
            <a:ext cx="3009662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$60.48</a:t>
            </a:r>
            <a:endParaRPr lang="en-US" sz="11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016" y="2641878"/>
            <a:ext cx="6626066" cy="6626066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00938" y="1222653"/>
            <a:ext cx="2778562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Subscribers vs. Non-Subscribers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500938" y="1614964"/>
            <a:ext cx="6626066" cy="862727"/>
          </a:xfrm>
          <a:prstGeom prst="roundRect">
            <a:avLst>
              <a:gd name="adj" fmla="val 25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508558" y="1622584"/>
            <a:ext cx="6610826" cy="4237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654528" y="1717715"/>
            <a:ext cx="135695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Yes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9311045" y="1717715"/>
            <a:ext cx="135314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1053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10963751" y="1717715"/>
            <a:ext cx="135314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$59.49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12616458" y="1717715"/>
            <a:ext cx="135695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$62,645</a:t>
            </a:r>
            <a:endParaRPr lang="en-US" sz="1100" dirty="0"/>
          </a:p>
        </p:txBody>
      </p:sp>
      <p:sp>
        <p:nvSpPr>
          <p:cNvPr id="19" name="Shape 16"/>
          <p:cNvSpPr/>
          <p:nvPr/>
        </p:nvSpPr>
        <p:spPr>
          <a:xfrm>
            <a:off x="7508558" y="2046327"/>
            <a:ext cx="6610826" cy="4237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7654528" y="2141458"/>
            <a:ext cx="135695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9311045" y="2141458"/>
            <a:ext cx="135314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2847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10963751" y="2141458"/>
            <a:ext cx="135314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$59.87</a:t>
            </a:r>
            <a:endParaRPr lang="en-US" sz="1100" dirty="0"/>
          </a:p>
        </p:txBody>
      </p:sp>
      <p:sp>
        <p:nvSpPr>
          <p:cNvPr id="23" name="Text 20"/>
          <p:cNvSpPr/>
          <p:nvPr/>
        </p:nvSpPr>
        <p:spPr>
          <a:xfrm>
            <a:off x="12616458" y="2141458"/>
            <a:ext cx="1356955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$170,436</a:t>
            </a:r>
            <a:endParaRPr lang="en-US" sz="1100" dirty="0"/>
          </a:p>
        </p:txBody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938" y="2641878"/>
            <a:ext cx="6626066" cy="66260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44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SQL Insights: Products &amp; Segmentation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32209"/>
            <a:ext cx="3664744" cy="2448044"/>
          </a:xfrm>
          <a:prstGeom prst="roundRect">
            <a:avLst>
              <a:gd name="adj" fmla="val 597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10" y="2432209"/>
            <a:ext cx="121920" cy="24480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2689503"/>
            <a:ext cx="30587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2524" y="3534251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Hat (50%), Sneakers (49.66%), Coat (49.07%), Sweater (48.17%), Pants (47.37%)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348" y="2432209"/>
            <a:ext cx="3664863" cy="2448044"/>
          </a:xfrm>
          <a:prstGeom prst="roundRect">
            <a:avLst>
              <a:gd name="adj" fmla="val 597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868" y="2432209"/>
            <a:ext cx="121920" cy="24480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34082" y="2689503"/>
            <a:ext cx="30588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034082" y="3534251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Loyal (3116), New (83), Returning (701)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107067"/>
            <a:ext cx="3664744" cy="2448044"/>
          </a:xfrm>
          <a:prstGeom prst="roundRect">
            <a:avLst>
              <a:gd name="adj" fmla="val 5976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5107067"/>
            <a:ext cx="121920" cy="244804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42524" y="5364361"/>
            <a:ext cx="30587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3 Products per Category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42524" y="6209109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Jewelry, Blouse, Sandals, Jacket are top items in their categories.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4818" y="349448"/>
            <a:ext cx="5668804" cy="397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SQL Insights: Loyalty &amp; Demographics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44818" y="1064300"/>
            <a:ext cx="2273975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Repeat Buyers &amp; Subscriptions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444818" y="1405890"/>
            <a:ext cx="6715363" cy="757238"/>
          </a:xfrm>
          <a:prstGeom prst="roundRect">
            <a:avLst>
              <a:gd name="adj" fmla="val 25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52437" y="1413510"/>
            <a:ext cx="6700123" cy="3709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579477" y="1497330"/>
            <a:ext cx="3092172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3933349" y="1497330"/>
            <a:ext cx="3092172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2518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452437" y="1784509"/>
            <a:ext cx="6700123" cy="3709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579477" y="1868329"/>
            <a:ext cx="3092172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Yes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3933349" y="1868329"/>
            <a:ext cx="3092172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958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444818" y="2306122"/>
            <a:ext cx="6715363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with &gt;5 purchases are more likely to subscribe.</a:t>
            </a:r>
            <a:endParaRPr lang="en-US" sz="10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818" y="2652474"/>
            <a:ext cx="6715363" cy="6715363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477839" y="1064300"/>
            <a:ext cx="1673066" cy="198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by Age Group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7477839" y="1405890"/>
            <a:ext cx="6715363" cy="1499235"/>
          </a:xfrm>
          <a:prstGeom prst="roundRect">
            <a:avLst>
              <a:gd name="adj" fmla="val 127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7485459" y="1413510"/>
            <a:ext cx="6700123" cy="3709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7612499" y="1497330"/>
            <a:ext cx="3092172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10966371" y="1497330"/>
            <a:ext cx="3092172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$62,143</a:t>
            </a:r>
            <a:endParaRPr lang="en-US" sz="1000" dirty="0"/>
          </a:p>
        </p:txBody>
      </p:sp>
      <p:sp>
        <p:nvSpPr>
          <p:cNvPr id="18" name="Shape 15"/>
          <p:cNvSpPr/>
          <p:nvPr/>
        </p:nvSpPr>
        <p:spPr>
          <a:xfrm>
            <a:off x="7485459" y="1784509"/>
            <a:ext cx="6700123" cy="3709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7612499" y="1868329"/>
            <a:ext cx="3092172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Middle-aged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10966371" y="1868329"/>
            <a:ext cx="3092172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$59,197</a:t>
            </a:r>
            <a:endParaRPr lang="en-US" sz="1000" dirty="0"/>
          </a:p>
        </p:txBody>
      </p:sp>
      <p:sp>
        <p:nvSpPr>
          <p:cNvPr id="21" name="Shape 18"/>
          <p:cNvSpPr/>
          <p:nvPr/>
        </p:nvSpPr>
        <p:spPr>
          <a:xfrm>
            <a:off x="7485459" y="2155508"/>
            <a:ext cx="6700123" cy="3709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7612499" y="2239328"/>
            <a:ext cx="3092172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Adult</a:t>
            </a:r>
            <a:endParaRPr lang="en-US" sz="1000" dirty="0"/>
          </a:p>
        </p:txBody>
      </p:sp>
      <p:sp>
        <p:nvSpPr>
          <p:cNvPr id="23" name="Text 20"/>
          <p:cNvSpPr/>
          <p:nvPr/>
        </p:nvSpPr>
        <p:spPr>
          <a:xfrm>
            <a:off x="10966371" y="2239328"/>
            <a:ext cx="3092172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$55,978</a:t>
            </a:r>
            <a:endParaRPr lang="en-US" sz="1000" dirty="0"/>
          </a:p>
        </p:txBody>
      </p:sp>
      <p:sp>
        <p:nvSpPr>
          <p:cNvPr id="24" name="Shape 21"/>
          <p:cNvSpPr/>
          <p:nvPr/>
        </p:nvSpPr>
        <p:spPr>
          <a:xfrm>
            <a:off x="7485459" y="2526506"/>
            <a:ext cx="6700123" cy="3709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2"/>
          <p:cNvSpPr/>
          <p:nvPr/>
        </p:nvSpPr>
        <p:spPr>
          <a:xfrm>
            <a:off x="7612499" y="2610326"/>
            <a:ext cx="3092172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Senior</a:t>
            </a:r>
            <a:endParaRPr lang="en-US" sz="1000" dirty="0"/>
          </a:p>
        </p:txBody>
      </p:sp>
      <p:sp>
        <p:nvSpPr>
          <p:cNvPr id="26" name="Text 23"/>
          <p:cNvSpPr/>
          <p:nvPr/>
        </p:nvSpPr>
        <p:spPr>
          <a:xfrm>
            <a:off x="10966371" y="2610326"/>
            <a:ext cx="3092172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$55,763</a:t>
            </a:r>
            <a:endParaRPr lang="en-US" sz="1000" dirty="0"/>
          </a:p>
        </p:txBody>
      </p:sp>
      <p:pic>
        <p:nvPicPr>
          <p:cNvPr id="2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839" y="3048119"/>
            <a:ext cx="6715363" cy="67153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6920"/>
            <a:ext cx="7467600" cy="41757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937790" y="2518648"/>
            <a:ext cx="38988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Interactive Dashboard in Power BI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9937790" y="498514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Visualizing key insights for dynamic business intelligence.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2025-12-28T03:49:54Z</dcterms:created>
  <dcterms:modified xsi:type="dcterms:W3CDTF">2025-12-28T03:49:54Z</dcterms:modified>
</cp:coreProperties>
</file>